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5" r:id="rId32"/>
    <p:sldId id="288" r:id="rId33"/>
    <p:sldId id="287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5" autoAdjust="0"/>
    <p:restoredTop sz="9470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36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61C9-1338-49FD-A87D-479BC6595356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430DA-F89D-420E-849C-791238895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7130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61C9-1338-49FD-A87D-479BC6595356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430DA-F89D-420E-849C-791238895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58746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61C9-1338-49FD-A87D-479BC6595356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430DA-F89D-420E-849C-791238895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177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61C9-1338-49FD-A87D-479BC6595356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430DA-F89D-420E-849C-791238895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819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61C9-1338-49FD-A87D-479BC6595356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430DA-F89D-420E-849C-791238895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44966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61C9-1338-49FD-A87D-479BC6595356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430DA-F89D-420E-849C-791238895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83192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61C9-1338-49FD-A87D-479BC6595356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430DA-F89D-420E-849C-791238895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4799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61C9-1338-49FD-A87D-479BC6595356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430DA-F89D-420E-849C-791238895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6932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61C9-1338-49FD-A87D-479BC6595356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430DA-F89D-420E-849C-791238895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3567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61C9-1338-49FD-A87D-479BC6595356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430DA-F89D-420E-849C-791238895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23863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61C9-1338-49FD-A87D-479BC6595356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430DA-F89D-420E-849C-791238895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66942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461C9-1338-49FD-A87D-479BC6595356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430DA-F89D-420E-849C-791238895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9669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Electronic Circuits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- 6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9488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Amplifier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Class A</a:t>
            </a:r>
          </a:p>
          <a:p>
            <a:pPr lvl="1"/>
            <a:r>
              <a:rPr lang="en-US" sz="2400" u="sng" dirty="0" smtClean="0"/>
              <a:t>Bias is set at about halfway on the Load </a:t>
            </a:r>
            <a:r>
              <a:rPr lang="en-US" sz="2400" u="sng" dirty="0"/>
              <a:t>L</a:t>
            </a:r>
            <a:r>
              <a:rPr lang="en-US" sz="2400" u="sng" dirty="0" smtClean="0"/>
              <a:t>ine</a:t>
            </a:r>
          </a:p>
          <a:p>
            <a:r>
              <a:rPr lang="en-US" sz="2400" dirty="0" smtClean="0"/>
              <a:t>Class B</a:t>
            </a:r>
          </a:p>
          <a:p>
            <a:pPr lvl="1"/>
            <a:r>
              <a:rPr lang="en-US" sz="2400" dirty="0" smtClean="0"/>
              <a:t>Bias is set at cutoff level</a:t>
            </a:r>
          </a:p>
          <a:p>
            <a:r>
              <a:rPr lang="en-US" sz="2800" dirty="0" smtClean="0"/>
              <a:t>Class AB</a:t>
            </a:r>
          </a:p>
          <a:p>
            <a:pPr lvl="1"/>
            <a:r>
              <a:rPr lang="en-US" sz="2400" u="sng" dirty="0" smtClean="0"/>
              <a:t>Operates between the 180</a:t>
            </a:r>
            <a:r>
              <a:rPr lang="en-US" sz="2400" u="sng" dirty="0" smtClean="0">
                <a:latin typeface="Cambria Math"/>
                <a:ea typeface="Cambria Math"/>
              </a:rPr>
              <a:t>ͦ</a:t>
            </a:r>
            <a:r>
              <a:rPr lang="en-US" sz="2400" u="sng" dirty="0" smtClean="0"/>
              <a:t> and 360</a:t>
            </a:r>
            <a:r>
              <a:rPr lang="en-US" sz="2400" u="sng" dirty="0" smtClean="0">
                <a:latin typeface="Cambria Math"/>
                <a:ea typeface="Cambria Math"/>
              </a:rPr>
              <a:t>ͦ</a:t>
            </a:r>
            <a:r>
              <a:rPr lang="en-US" sz="2400" u="sng" dirty="0" smtClean="0"/>
              <a:t> points of the signal cycle</a:t>
            </a:r>
          </a:p>
          <a:p>
            <a:r>
              <a:rPr lang="en-US" sz="2800" dirty="0" smtClean="0"/>
              <a:t>Class C</a:t>
            </a:r>
          </a:p>
          <a:p>
            <a:pPr lvl="1"/>
            <a:r>
              <a:rPr lang="en-US" dirty="0" smtClean="0"/>
              <a:t>Bias is set well into the cutoff region</a:t>
            </a:r>
          </a:p>
          <a:p>
            <a:r>
              <a:rPr lang="en-US" sz="2800" dirty="0" smtClean="0"/>
              <a:t>Class D</a:t>
            </a:r>
          </a:p>
          <a:p>
            <a:pPr lvl="1"/>
            <a:r>
              <a:rPr lang="en-US" sz="2400" u="sng" dirty="0" smtClean="0"/>
              <a:t>Uses switching technology to achieve high efficiency</a:t>
            </a:r>
          </a:p>
          <a:p>
            <a:pPr lvl="1"/>
            <a:r>
              <a:rPr lang="en-US" sz="2400" u="sng" dirty="0" smtClean="0"/>
              <a:t>Requires low pass filter on output to remove harmonics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2858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Distortion and Intermodulation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Distortion</a:t>
            </a:r>
          </a:p>
          <a:p>
            <a:pPr lvl="1"/>
            <a:r>
              <a:rPr lang="en-US" sz="2400" dirty="0" smtClean="0"/>
              <a:t>Nonlinearity produces distortion</a:t>
            </a:r>
          </a:p>
          <a:p>
            <a:pPr lvl="1"/>
            <a:r>
              <a:rPr lang="en-US" sz="2400" dirty="0" smtClean="0"/>
              <a:t>Distortion results in harmonics</a:t>
            </a:r>
          </a:p>
          <a:p>
            <a:pPr lvl="1"/>
            <a:r>
              <a:rPr lang="en-US" sz="2400" dirty="0" smtClean="0"/>
              <a:t>You can have low distortion or high efficiency, but not both</a:t>
            </a:r>
          </a:p>
          <a:p>
            <a:r>
              <a:rPr lang="en-US" sz="2800" dirty="0" smtClean="0"/>
              <a:t>Intermodulation</a:t>
            </a:r>
          </a:p>
          <a:p>
            <a:pPr lvl="1"/>
            <a:r>
              <a:rPr lang="en-US" dirty="0" smtClean="0"/>
              <a:t> </a:t>
            </a:r>
            <a:r>
              <a:rPr lang="en-US" sz="2400" dirty="0" smtClean="0"/>
              <a:t>2 or more signals mixed to produce other signals</a:t>
            </a:r>
          </a:p>
          <a:p>
            <a:pPr lvl="1"/>
            <a:r>
              <a:rPr lang="en-US" sz="2400" u="sng" dirty="0" smtClean="0"/>
              <a:t>Even order products result in spurious signals  </a:t>
            </a:r>
          </a:p>
          <a:p>
            <a:pPr lvl="1"/>
            <a:r>
              <a:rPr lang="en-US" sz="2400" u="sng" dirty="0" smtClean="0"/>
              <a:t>Third order products are close to the desired frequency</a:t>
            </a:r>
            <a:endParaRPr lang="en-US" sz="2400" u="sng" dirty="0"/>
          </a:p>
        </p:txBody>
      </p:sp>
    </p:spTree>
    <p:extLst>
      <p:ext uri="{BB962C8B-B14F-4D97-AF65-F5344CB8AC3E}">
        <p14:creationId xmlns="" xmlns:p14="http://schemas.microsoft.com/office/powerpoint/2010/main" val="2406205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Operating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For Audio, AM &amp; SSB Linear amp is required</a:t>
            </a:r>
          </a:p>
          <a:p>
            <a:r>
              <a:rPr lang="en-US" sz="2800" dirty="0" smtClean="0"/>
              <a:t>For CW or FM a nonlinear amp will work</a:t>
            </a:r>
          </a:p>
          <a:p>
            <a:r>
              <a:rPr lang="en-US" sz="2800" u="sng" dirty="0" smtClean="0"/>
              <a:t>Using a Class C amp for AM or SSB will result in distortion and excessive bandwidth</a:t>
            </a:r>
          </a:p>
          <a:p>
            <a:r>
              <a:rPr lang="en-US" sz="2800" dirty="0" smtClean="0"/>
              <a:t>Class B amplifiers can be used for audio by connecting two of them in </a:t>
            </a:r>
            <a:r>
              <a:rPr lang="en-US" sz="2800" u="sng" dirty="0" smtClean="0"/>
              <a:t>push-pull to eliminate even order harmonics</a:t>
            </a:r>
          </a:p>
          <a:p>
            <a:endParaRPr lang="en-US" sz="2800" u="sng" dirty="0" smtClean="0"/>
          </a:p>
          <a:p>
            <a:pPr marL="0" indent="0">
              <a:buNone/>
            </a:pPr>
            <a:endParaRPr lang="en-US" sz="2800" u="sng" dirty="0"/>
          </a:p>
        </p:txBody>
      </p:sp>
    </p:spTree>
    <p:extLst>
      <p:ext uri="{BB962C8B-B14F-4D97-AF65-F5344CB8AC3E}">
        <p14:creationId xmlns="" xmlns:p14="http://schemas.microsoft.com/office/powerpoint/2010/main" val="3598587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Instability and Parasitic Oscillation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Excessive gain or positive feedback may case amplifier instability</a:t>
            </a:r>
          </a:p>
          <a:p>
            <a:r>
              <a:rPr lang="en-US" sz="2800" u="sng" dirty="0" smtClean="0"/>
              <a:t>Oscillation can be prevented by neutralizing the stage or </a:t>
            </a:r>
            <a:r>
              <a:rPr lang="en-US" sz="2800" u="sng" dirty="0"/>
              <a:t>parasitic </a:t>
            </a:r>
            <a:r>
              <a:rPr lang="en-US" sz="2800" u="sng" dirty="0" smtClean="0"/>
              <a:t>suppression </a:t>
            </a:r>
          </a:p>
          <a:p>
            <a:r>
              <a:rPr lang="en-US" sz="2800" u="sng" dirty="0" smtClean="0"/>
              <a:t>One way to neutralize an RF power amplifier is by feeding a 180 degree out of phase portion of the output back to the input</a:t>
            </a:r>
          </a:p>
          <a:p>
            <a:r>
              <a:rPr lang="en-US" sz="2800" dirty="0" err="1" smtClean="0"/>
              <a:t>Parasitics</a:t>
            </a:r>
            <a:r>
              <a:rPr lang="en-US" sz="2800" dirty="0" smtClean="0"/>
              <a:t> are oscillations that are not related to the operating frequency of an amplifier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2301741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VHF, UHF &amp; Microwave Amplifiers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Klystrons</a:t>
            </a:r>
          </a:p>
          <a:p>
            <a:pPr lvl="1"/>
            <a:r>
              <a:rPr lang="en-US" sz="2400" u="sng" dirty="0" smtClean="0"/>
              <a:t>Uses Velocity Modulation</a:t>
            </a:r>
          </a:p>
          <a:p>
            <a:r>
              <a:rPr lang="en-US" sz="2800" dirty="0" smtClean="0"/>
              <a:t>Parametric Amplifiers</a:t>
            </a:r>
          </a:p>
          <a:p>
            <a:pPr lvl="1"/>
            <a:r>
              <a:rPr lang="en-US" sz="2400" dirty="0" smtClean="0"/>
              <a:t>Uses a </a:t>
            </a:r>
            <a:r>
              <a:rPr lang="en-US" sz="2400" dirty="0" err="1" smtClean="0"/>
              <a:t>varactor</a:t>
            </a:r>
            <a:r>
              <a:rPr lang="en-US" sz="2400" dirty="0" smtClean="0"/>
              <a:t> diode and separate oscillator</a:t>
            </a:r>
          </a:p>
          <a:p>
            <a:pPr lvl="1"/>
            <a:r>
              <a:rPr lang="en-US" sz="2400" u="sng" dirty="0" smtClean="0"/>
              <a:t>Uses varying reactance for amplification</a:t>
            </a:r>
          </a:p>
          <a:p>
            <a:pPr lvl="1"/>
            <a:r>
              <a:rPr lang="en-US" sz="2400" u="sng" dirty="0" smtClean="0"/>
              <a:t>Low noise on the output</a:t>
            </a:r>
          </a:p>
          <a:p>
            <a:r>
              <a:rPr lang="en-US" sz="2800" dirty="0" smtClean="0"/>
              <a:t>Microwave Semiconductor Amplifiers</a:t>
            </a:r>
          </a:p>
          <a:p>
            <a:pPr lvl="1"/>
            <a:r>
              <a:rPr lang="en-US" sz="2400" dirty="0"/>
              <a:t>Geometry of junction transistors limits upper </a:t>
            </a:r>
            <a:r>
              <a:rPr lang="en-US" sz="2400" dirty="0" smtClean="0"/>
              <a:t>frequency </a:t>
            </a:r>
            <a:r>
              <a:rPr lang="en-US" sz="2400" dirty="0"/>
              <a:t>limit to a few </a:t>
            </a:r>
            <a:r>
              <a:rPr lang="en-US" sz="2400" dirty="0" smtClean="0"/>
              <a:t>GHz</a:t>
            </a:r>
          </a:p>
          <a:p>
            <a:pPr lvl="1"/>
            <a:r>
              <a:rPr lang="en-US" sz="2400" dirty="0"/>
              <a:t>Gallium-Arsenide FET’s can operate up to 20-30 GHz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sz="2800" dirty="0" smtClean="0"/>
          </a:p>
          <a:p>
            <a:pPr lvl="1"/>
            <a:endParaRPr lang="en-US" sz="2400" dirty="0" smtClean="0"/>
          </a:p>
          <a:p>
            <a:endParaRPr lang="en-US" u="sng" dirty="0"/>
          </a:p>
        </p:txBody>
      </p:sp>
    </p:spTree>
    <p:extLst>
      <p:ext uri="{BB962C8B-B14F-4D97-AF65-F5344CB8AC3E}">
        <p14:creationId xmlns="" xmlns:p14="http://schemas.microsoft.com/office/powerpoint/2010/main" val="1175758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Oscillator Circuits and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Amplifier with positive feedback</a:t>
            </a:r>
          </a:p>
          <a:p>
            <a:pPr lvl="1"/>
            <a:r>
              <a:rPr lang="en-US" sz="2400" dirty="0"/>
              <a:t>A</a:t>
            </a:r>
            <a:r>
              <a:rPr lang="en-US" sz="2400" baseline="-25000" dirty="0"/>
              <a:t>V</a:t>
            </a:r>
            <a:r>
              <a:rPr lang="en-US" sz="2400" dirty="0"/>
              <a:t> = Amplifier </a:t>
            </a:r>
            <a:r>
              <a:rPr lang="en-US" sz="2400" dirty="0" smtClean="0"/>
              <a:t>gain</a:t>
            </a:r>
          </a:p>
          <a:p>
            <a:pPr lvl="1"/>
            <a:r>
              <a:rPr lang="el-GR" sz="2400" dirty="0"/>
              <a:t>β = </a:t>
            </a:r>
            <a:r>
              <a:rPr lang="en-US" sz="2400" dirty="0"/>
              <a:t>Feedback </a:t>
            </a:r>
            <a:r>
              <a:rPr lang="en-US" sz="2400" dirty="0" smtClean="0"/>
              <a:t>ratio</a:t>
            </a:r>
          </a:p>
          <a:p>
            <a:pPr lvl="1"/>
            <a:r>
              <a:rPr lang="en-US" sz="2400" dirty="0"/>
              <a:t>Loop Gain = AV x </a:t>
            </a:r>
            <a:r>
              <a:rPr lang="el-GR" sz="2400" dirty="0" smtClean="0"/>
              <a:t>β</a:t>
            </a:r>
            <a:endParaRPr lang="en-US" sz="2400" dirty="0" smtClean="0"/>
          </a:p>
          <a:p>
            <a:pPr lvl="1"/>
            <a:r>
              <a:rPr lang="en-US" sz="2400" u="sng" dirty="0"/>
              <a:t>If </a:t>
            </a:r>
            <a:r>
              <a:rPr lang="en-US" sz="2400" u="sng" dirty="0" smtClean="0"/>
              <a:t>positive loop </a:t>
            </a:r>
            <a:r>
              <a:rPr lang="en-US" sz="2400" u="sng" dirty="0"/>
              <a:t>gain &gt; 1 and in phase, circuit will </a:t>
            </a:r>
            <a:r>
              <a:rPr lang="en-US" sz="2400" u="sng" dirty="0" smtClean="0"/>
              <a:t>oscillate</a:t>
            </a:r>
          </a:p>
          <a:p>
            <a:pPr lvl="1"/>
            <a:endParaRPr lang="en-US" sz="2400" u="sng" dirty="0" smtClean="0"/>
          </a:p>
          <a:p>
            <a:pPr lvl="1"/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-2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267200"/>
            <a:ext cx="240982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7444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Oscillators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Colpitts</a:t>
            </a:r>
            <a:endParaRPr lang="en-US" sz="2800" dirty="0" smtClean="0"/>
          </a:p>
          <a:p>
            <a:pPr lvl="1"/>
            <a:r>
              <a:rPr lang="en-US" sz="2400" u="sng" dirty="0" smtClean="0"/>
              <a:t>Tapped capacitance </a:t>
            </a:r>
          </a:p>
          <a:p>
            <a:pPr lvl="1"/>
            <a:r>
              <a:rPr lang="en-US" sz="2400" dirty="0" smtClean="0"/>
              <a:t>“C” for capacitance &amp; </a:t>
            </a:r>
            <a:r>
              <a:rPr lang="en-US" sz="2400" dirty="0" err="1" smtClean="0"/>
              <a:t>Colpitts</a:t>
            </a:r>
            <a:endParaRPr lang="en-US" sz="2400" dirty="0" smtClean="0"/>
          </a:p>
          <a:p>
            <a:r>
              <a:rPr lang="en-US" sz="2800" dirty="0" smtClean="0"/>
              <a:t>Hartley</a:t>
            </a:r>
          </a:p>
          <a:p>
            <a:pPr lvl="1"/>
            <a:r>
              <a:rPr lang="en-US" sz="2400" u="sng" dirty="0" smtClean="0"/>
              <a:t>Tapped Inductance</a:t>
            </a:r>
          </a:p>
          <a:p>
            <a:pPr lvl="1"/>
            <a:r>
              <a:rPr lang="en-US" sz="2400" dirty="0" smtClean="0"/>
              <a:t>“H” for henry and Hartley</a:t>
            </a:r>
          </a:p>
          <a:p>
            <a:r>
              <a:rPr lang="en-US" sz="2800" dirty="0" smtClean="0"/>
              <a:t>Pierce</a:t>
            </a:r>
          </a:p>
          <a:p>
            <a:pPr lvl="1"/>
            <a:r>
              <a:rPr lang="en-US" sz="2400" u="sng" dirty="0" err="1" smtClean="0"/>
              <a:t>Colpitts</a:t>
            </a:r>
            <a:r>
              <a:rPr lang="en-US" sz="2400" u="sng" dirty="0" smtClean="0"/>
              <a:t> with a crystal </a:t>
            </a:r>
            <a:endParaRPr lang="en-US" sz="2400" u="sng" dirty="0"/>
          </a:p>
          <a:p>
            <a:pPr lvl="1"/>
            <a:r>
              <a:rPr lang="en-US" sz="2400" dirty="0" smtClean="0"/>
              <a:t>Most stable of three</a:t>
            </a:r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752600"/>
            <a:ext cx="1533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200400"/>
            <a:ext cx="1524000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1" y="4572000"/>
            <a:ext cx="1533524" cy="1591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2747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Usually a small wafer of quartz with precise dimensions</a:t>
            </a:r>
          </a:p>
          <a:p>
            <a:r>
              <a:rPr lang="en-US" sz="2800" dirty="0"/>
              <a:t>Piezoelectric </a:t>
            </a:r>
            <a:r>
              <a:rPr lang="en-US" sz="2800" dirty="0" smtClean="0"/>
              <a:t>effect</a:t>
            </a:r>
          </a:p>
          <a:p>
            <a:pPr lvl="1"/>
            <a:r>
              <a:rPr lang="en-US" sz="2400" u="sng" dirty="0"/>
              <a:t>Crystal deforms </a:t>
            </a:r>
            <a:r>
              <a:rPr lang="en-US" sz="2400" u="sng" dirty="0" err="1" smtClean="0"/>
              <a:t>physicaly</a:t>
            </a:r>
            <a:r>
              <a:rPr lang="en-US" sz="2400" u="sng" dirty="0" smtClean="0"/>
              <a:t> </a:t>
            </a:r>
            <a:r>
              <a:rPr lang="en-US" sz="2400" u="sng" dirty="0"/>
              <a:t>when voltage </a:t>
            </a:r>
            <a:r>
              <a:rPr lang="en-US" sz="2400" u="sng" dirty="0" smtClean="0"/>
              <a:t>applied</a:t>
            </a:r>
          </a:p>
          <a:p>
            <a:pPr lvl="1"/>
            <a:r>
              <a:rPr lang="en-US" sz="2400" dirty="0"/>
              <a:t>Voltage generated when crystal </a:t>
            </a:r>
            <a:r>
              <a:rPr lang="en-US" sz="2400" dirty="0" smtClean="0"/>
              <a:t>deformed</a:t>
            </a:r>
          </a:p>
          <a:p>
            <a:r>
              <a:rPr lang="en-US" sz="2800" dirty="0" smtClean="0"/>
              <a:t>High Q</a:t>
            </a:r>
          </a:p>
          <a:p>
            <a:pPr lvl="1"/>
            <a:r>
              <a:rPr lang="en-US" sz="2400" dirty="0" smtClean="0"/>
              <a:t>Very stable and precise</a:t>
            </a:r>
          </a:p>
          <a:p>
            <a:r>
              <a:rPr lang="en-US" sz="2800" u="sng" dirty="0" smtClean="0"/>
              <a:t>Use parallel external capacitance to insure the proper frequency</a:t>
            </a:r>
          </a:p>
          <a:p>
            <a:pPr marL="571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9702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Frequency Oscillator (VFO)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Used to allow an oscillator to tune over a frequency range</a:t>
            </a:r>
          </a:p>
          <a:p>
            <a:pPr lvl="1"/>
            <a:r>
              <a:rPr lang="en-US" sz="2400" dirty="0" smtClean="0"/>
              <a:t>Like in the tuning circuit on a radio</a:t>
            </a:r>
          </a:p>
          <a:p>
            <a:r>
              <a:rPr lang="en-US" sz="2800" u="sng" dirty="0" smtClean="0"/>
              <a:t>Either the capacitance or inductance must be variable</a:t>
            </a:r>
          </a:p>
          <a:p>
            <a:pPr lvl="1"/>
            <a:r>
              <a:rPr lang="en-US" sz="2400" dirty="0" smtClean="0"/>
              <a:t>Variable capacitance is the most common</a:t>
            </a:r>
          </a:p>
          <a:p>
            <a:r>
              <a:rPr lang="en-US" sz="2800" dirty="0" smtClean="0"/>
              <a:t>Not as stable as a crystal oscillator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8359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Microwave Oscillators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Magnetron</a:t>
            </a:r>
          </a:p>
          <a:p>
            <a:pPr lvl="1"/>
            <a:r>
              <a:rPr lang="en-US" sz="2400" u="sng" dirty="0" smtClean="0"/>
              <a:t>A diode vacuum tube with a specially shaped  anode surrounded by a magnet</a:t>
            </a:r>
          </a:p>
          <a:p>
            <a:pPr lvl="1"/>
            <a:r>
              <a:rPr lang="en-US" sz="2400" dirty="0" smtClean="0"/>
              <a:t>Used for UHF and Microwave frequencies</a:t>
            </a:r>
          </a:p>
          <a:p>
            <a:pPr lvl="1"/>
            <a:r>
              <a:rPr lang="en-US" sz="2400" dirty="0" smtClean="0"/>
              <a:t>Used in microwave ovens</a:t>
            </a:r>
          </a:p>
          <a:p>
            <a:r>
              <a:rPr lang="en-US" sz="2800" dirty="0" smtClean="0"/>
              <a:t>Gunn Diode</a:t>
            </a:r>
          </a:p>
          <a:p>
            <a:pPr lvl="1"/>
            <a:r>
              <a:rPr lang="en-US" sz="2400" dirty="0" smtClean="0"/>
              <a:t>Use a resonant cavity to control frequency</a:t>
            </a:r>
          </a:p>
          <a:p>
            <a:pPr lvl="1"/>
            <a:r>
              <a:rPr lang="en-US" sz="2400" u="sng" dirty="0" smtClean="0"/>
              <a:t>Uses negative resistive properties of properly doped semiconductors</a:t>
            </a:r>
          </a:p>
          <a:p>
            <a:pPr lvl="1"/>
            <a:r>
              <a:rPr lang="en-US" sz="2400" dirty="0" smtClean="0"/>
              <a:t>Used in traffic radar guns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6458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Amplifiers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RF, IF, Audio</a:t>
            </a:r>
          </a:p>
          <a:p>
            <a:r>
              <a:rPr lang="en-US" dirty="0" smtClean="0"/>
              <a:t>High Power Low Power</a:t>
            </a:r>
          </a:p>
          <a:p>
            <a:r>
              <a:rPr lang="en-US" dirty="0" smtClean="0"/>
              <a:t>Gain</a:t>
            </a:r>
          </a:p>
          <a:p>
            <a:pPr lvl="1"/>
            <a:r>
              <a:rPr lang="en-US" dirty="0" smtClean="0"/>
              <a:t>Ratio of output to input Voltage, Current, or Power</a:t>
            </a:r>
          </a:p>
          <a:p>
            <a:r>
              <a:rPr lang="en-US" dirty="0" smtClean="0"/>
              <a:t>Input &amp; output impedance</a:t>
            </a:r>
          </a:p>
          <a:p>
            <a:r>
              <a:rPr lang="en-US" dirty="0" smtClean="0"/>
              <a:t>Main Component</a:t>
            </a:r>
          </a:p>
          <a:p>
            <a:pPr lvl="1"/>
            <a:r>
              <a:rPr lang="en-US" dirty="0" smtClean="0"/>
              <a:t>Transistors, Tubes, or ICs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20366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Signal Processing (DSP)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Sequential Sampling</a:t>
            </a:r>
          </a:p>
          <a:p>
            <a:pPr lvl="2"/>
            <a:r>
              <a:rPr lang="en-US" u="sng" dirty="0" smtClean="0"/>
              <a:t>Commonly used to convert analog signals to digital signals</a:t>
            </a:r>
          </a:p>
          <a:p>
            <a:r>
              <a:rPr lang="en-US" sz="2800" dirty="0" smtClean="0"/>
              <a:t>Data Converters</a:t>
            </a:r>
          </a:p>
          <a:p>
            <a:pPr lvl="1"/>
            <a:r>
              <a:rPr lang="en-US" sz="2400" dirty="0" smtClean="0"/>
              <a:t>ADC – converts analog signals to digital</a:t>
            </a:r>
          </a:p>
          <a:p>
            <a:pPr lvl="1"/>
            <a:r>
              <a:rPr lang="en-US" sz="2400" dirty="0" smtClean="0"/>
              <a:t>DAC – converts digital signals to analog</a:t>
            </a:r>
          </a:p>
          <a:p>
            <a:r>
              <a:rPr lang="en-US" sz="2800" dirty="0" smtClean="0"/>
              <a:t>Software Defined Radios (SDR)</a:t>
            </a:r>
          </a:p>
          <a:p>
            <a:pPr lvl="1"/>
            <a:r>
              <a:rPr lang="en-US" sz="2400" dirty="0" smtClean="0"/>
              <a:t>A radio whose functionality can be altered by software </a:t>
            </a:r>
          </a:p>
          <a:p>
            <a:pPr lvl="1"/>
            <a:r>
              <a:rPr lang="en-US" sz="2400" dirty="0" smtClean="0"/>
              <a:t>Replaces traditional analog circuits with DSP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253015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Are used to change the frequency of a signal</a:t>
            </a:r>
          </a:p>
          <a:p>
            <a:r>
              <a:rPr lang="en-US" sz="2800" dirty="0" smtClean="0"/>
              <a:t>In a receiver converts to the IF frequency</a:t>
            </a:r>
          </a:p>
          <a:p>
            <a:r>
              <a:rPr lang="en-US" sz="2800" dirty="0" smtClean="0"/>
              <a:t>Can also be used to change frequencies in a transmitter</a:t>
            </a:r>
          </a:p>
          <a:p>
            <a:r>
              <a:rPr lang="en-US" u="sng" dirty="0" smtClean="0"/>
              <a:t>Excessive signals can cause spurious signals to be generated from a mixer</a:t>
            </a:r>
            <a:endParaRPr lang="en-US" sz="2800" u="sng" dirty="0" smtClean="0"/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u="sng" dirty="0" smtClean="0"/>
              <a:t>Mixer output contains Input Signal, Oscillator Signal, the sum of the two and the difference of the two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Use a filter to select the proper frequency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795" y="3962400"/>
            <a:ext cx="20193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9257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Modulators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</a:t>
            </a:r>
            <a:r>
              <a:rPr lang="en-US" sz="2800" dirty="0" smtClean="0"/>
              <a:t>rocess of adding information to an RF carrier</a:t>
            </a:r>
          </a:p>
          <a:p>
            <a:pPr lvl="1"/>
            <a:r>
              <a:rPr lang="en-US" sz="2400" u="sng" dirty="0" smtClean="0"/>
              <a:t>The frequency components (voice or data) in the modulating signal make up the baseband</a:t>
            </a:r>
          </a:p>
          <a:p>
            <a:r>
              <a:rPr lang="en-US" sz="2800" dirty="0" smtClean="0"/>
              <a:t>Amplitude Modulation</a:t>
            </a:r>
          </a:p>
          <a:p>
            <a:pPr lvl="1"/>
            <a:r>
              <a:rPr lang="en-US" sz="2400" dirty="0" smtClean="0"/>
              <a:t>Contains a carrier and two sidebands</a:t>
            </a:r>
          </a:p>
          <a:p>
            <a:pPr lvl="1"/>
            <a:r>
              <a:rPr lang="en-US" sz="2400" dirty="0" smtClean="0"/>
              <a:t>Amplitude of the signal depends on the amplitude audio signal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482811"/>
            <a:ext cx="22479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3275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Sideband (SSB)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Starts with an AM signal</a:t>
            </a:r>
          </a:p>
          <a:p>
            <a:r>
              <a:rPr lang="en-US" sz="2800" dirty="0"/>
              <a:t>Filter </a:t>
            </a:r>
            <a:r>
              <a:rPr lang="en-US" sz="2800" dirty="0" smtClean="0"/>
              <a:t>method</a:t>
            </a:r>
          </a:p>
          <a:p>
            <a:pPr lvl="1"/>
            <a:r>
              <a:rPr lang="en-US" sz="2400" u="sng" dirty="0" smtClean="0"/>
              <a:t>Use balance modulator to remove carrier</a:t>
            </a:r>
          </a:p>
          <a:p>
            <a:pPr lvl="1"/>
            <a:r>
              <a:rPr lang="en-US" sz="2400" u="sng" dirty="0" smtClean="0"/>
              <a:t>Use a </a:t>
            </a:r>
            <a:r>
              <a:rPr lang="en-US" sz="2400" u="sng" dirty="0" err="1" smtClean="0"/>
              <a:t>bandpass</a:t>
            </a:r>
            <a:r>
              <a:rPr lang="en-US" sz="2400" u="sng" dirty="0" smtClean="0"/>
              <a:t> filter to remove one of the sidebands</a:t>
            </a:r>
          </a:p>
          <a:p>
            <a:r>
              <a:rPr lang="en-US" sz="2800" dirty="0" smtClean="0"/>
              <a:t>The Quadrature method</a:t>
            </a:r>
          </a:p>
          <a:p>
            <a:pPr lvl="1"/>
            <a:r>
              <a:rPr lang="en-US" sz="2400" dirty="0" smtClean="0"/>
              <a:t>Uses 90 </a:t>
            </a:r>
            <a:r>
              <a:rPr lang="en-US" sz="2400" dirty="0" smtClean="0">
                <a:latin typeface="Cambria Math"/>
                <a:ea typeface="Cambria Math"/>
              </a:rPr>
              <a:t>ͦ phase shift to cancel the carrier and one sideband</a:t>
            </a:r>
          </a:p>
          <a:p>
            <a:pPr lvl="2"/>
            <a:r>
              <a:rPr lang="en-US" sz="2000" dirty="0" smtClean="0">
                <a:latin typeface="Cambria Math"/>
                <a:ea typeface="Cambria Math"/>
              </a:rPr>
              <a:t>Hard to do with analog circuit</a:t>
            </a:r>
          </a:p>
          <a:p>
            <a:pPr lvl="2"/>
            <a:r>
              <a:rPr lang="en-US" sz="2000" u="sng" dirty="0" smtClean="0">
                <a:latin typeface="Cambria Math"/>
                <a:ea typeface="Cambria Math"/>
              </a:rPr>
              <a:t>Can do with DSP circuit – Hilbert transformer</a:t>
            </a:r>
          </a:p>
          <a:p>
            <a:pPr lvl="2"/>
            <a:r>
              <a:rPr lang="en-US" sz="2000" u="sng" dirty="0" smtClean="0">
                <a:latin typeface="Cambria Math"/>
                <a:ea typeface="Cambria Math"/>
              </a:rPr>
              <a:t>Preferred method in radios using DSP</a:t>
            </a:r>
            <a:endParaRPr lang="en-US" sz="2000" u="sng" dirty="0"/>
          </a:p>
        </p:txBody>
      </p:sp>
    </p:spTree>
    <p:extLst>
      <p:ext uri="{BB962C8B-B14F-4D97-AF65-F5344CB8AC3E}">
        <p14:creationId xmlns="" xmlns:p14="http://schemas.microsoft.com/office/powerpoint/2010/main" val="3669117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Modulation (FM)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Direct FM</a:t>
            </a:r>
          </a:p>
          <a:p>
            <a:pPr lvl="1"/>
            <a:r>
              <a:rPr lang="en-US" sz="2400" u="sng" dirty="0" smtClean="0"/>
              <a:t>Can be produced with a </a:t>
            </a:r>
            <a:r>
              <a:rPr lang="en-US" sz="2400" i="1" u="sng" dirty="0" smtClean="0"/>
              <a:t>reactance modulator </a:t>
            </a:r>
            <a:r>
              <a:rPr lang="en-US" sz="2400" u="sng" dirty="0" smtClean="0"/>
              <a:t>on the oscillator </a:t>
            </a:r>
          </a:p>
          <a:p>
            <a:pPr lvl="1"/>
            <a:r>
              <a:rPr lang="en-US" sz="2400" dirty="0" smtClean="0"/>
              <a:t>Gives true F3E emission</a:t>
            </a:r>
          </a:p>
          <a:p>
            <a:r>
              <a:rPr lang="en-US" sz="2800" dirty="0" smtClean="0"/>
              <a:t>Indirect FM (</a:t>
            </a:r>
            <a:r>
              <a:rPr lang="en-US" sz="2800" i="1" dirty="0" smtClean="0"/>
              <a:t>Phase Modulator</a:t>
            </a:r>
            <a:r>
              <a:rPr lang="en-US" sz="2800" dirty="0" smtClean="0"/>
              <a:t>)</a:t>
            </a:r>
          </a:p>
          <a:p>
            <a:pPr lvl="1"/>
            <a:r>
              <a:rPr lang="en-US" sz="2400" u="sng" dirty="0" smtClean="0"/>
              <a:t>PM signals can be produced by electrically variable capacitance or inductance</a:t>
            </a:r>
          </a:p>
          <a:p>
            <a:pPr lvl="1"/>
            <a:r>
              <a:rPr lang="en-US" sz="2400" u="sng" dirty="0" smtClean="0"/>
              <a:t>Uses a </a:t>
            </a:r>
            <a:r>
              <a:rPr lang="en-US" sz="2400" i="1" u="sng" dirty="0" smtClean="0"/>
              <a:t>reactance modulator </a:t>
            </a:r>
            <a:r>
              <a:rPr lang="en-US" sz="2400" u="sng" dirty="0" smtClean="0"/>
              <a:t>to vary tuning on an RF amplifier tank circuit</a:t>
            </a:r>
            <a:endParaRPr lang="en-US" sz="2400" dirty="0" smtClean="0"/>
          </a:p>
          <a:p>
            <a:pPr lvl="1"/>
            <a:endParaRPr lang="en-US" sz="2400" dirty="0" smtClean="0"/>
          </a:p>
          <a:p>
            <a:endParaRPr lang="en-US" sz="2800" dirty="0"/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7081896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Pre-emphasis &amp; De-emphasis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Pre-emphasis is used on FM transmitters</a:t>
            </a:r>
          </a:p>
          <a:p>
            <a:pPr lvl="1"/>
            <a:r>
              <a:rPr lang="en-US" sz="2400" dirty="0" smtClean="0"/>
              <a:t>Boosts the higher audio frequency</a:t>
            </a:r>
          </a:p>
          <a:p>
            <a:pPr lvl="1"/>
            <a:r>
              <a:rPr lang="en-US" sz="2400" dirty="0" smtClean="0"/>
              <a:t>Not needed in Phase Modulated transmitters</a:t>
            </a:r>
          </a:p>
          <a:p>
            <a:r>
              <a:rPr lang="en-US" sz="2800" dirty="0" smtClean="0"/>
              <a:t>De-emphasis is used on FM receivers</a:t>
            </a:r>
          </a:p>
          <a:p>
            <a:pPr lvl="1"/>
            <a:r>
              <a:rPr lang="en-US" sz="2400" dirty="0" smtClean="0"/>
              <a:t>The opposite of De-emphasis</a:t>
            </a:r>
          </a:p>
          <a:p>
            <a:pPr lvl="1"/>
            <a:r>
              <a:rPr lang="en-US" sz="2400" dirty="0" smtClean="0"/>
              <a:t>Used to restore the </a:t>
            </a:r>
            <a:r>
              <a:rPr lang="en-US" sz="2400" dirty="0"/>
              <a:t>a</a:t>
            </a:r>
            <a:r>
              <a:rPr lang="en-US" sz="2400" dirty="0" smtClean="0"/>
              <a:t>udio back to its original form</a:t>
            </a:r>
          </a:p>
          <a:p>
            <a:r>
              <a:rPr lang="en-US" dirty="0" smtClean="0"/>
              <a:t>This process is used to reduce high frequency noise</a:t>
            </a:r>
          </a:p>
          <a:p>
            <a:pPr marL="457200" lvl="1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4953329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Detectors &amp; Demodulators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Used to recover information from modulated signal</a:t>
            </a:r>
          </a:p>
          <a:p>
            <a:r>
              <a:rPr lang="en-US" sz="2800" dirty="0" smtClean="0"/>
              <a:t>Diode Detector</a:t>
            </a:r>
          </a:p>
          <a:p>
            <a:pPr lvl="1"/>
            <a:r>
              <a:rPr lang="en-US" sz="2400" u="sng" dirty="0" smtClean="0"/>
              <a:t>Works by rectifying and filtering modulated signal</a:t>
            </a:r>
          </a:p>
          <a:p>
            <a:r>
              <a:rPr lang="en-US" sz="2800" dirty="0" smtClean="0"/>
              <a:t>Product Detectors</a:t>
            </a:r>
          </a:p>
          <a:p>
            <a:pPr lvl="1"/>
            <a:r>
              <a:rPr lang="en-US" sz="2400" dirty="0" smtClean="0"/>
              <a:t>Uses locally generated carrier (BFO)</a:t>
            </a:r>
          </a:p>
          <a:p>
            <a:pPr lvl="1"/>
            <a:r>
              <a:rPr lang="en-US" sz="2400" u="sng" dirty="0" smtClean="0"/>
              <a:t>Used for SSB, CW, &amp; RTTY</a:t>
            </a:r>
          </a:p>
          <a:p>
            <a:r>
              <a:rPr lang="en-US" sz="2800" dirty="0" smtClean="0"/>
              <a:t>Direct Conversion</a:t>
            </a:r>
          </a:p>
          <a:p>
            <a:pPr lvl="1"/>
            <a:r>
              <a:rPr lang="en-US" sz="2400" u="sng" dirty="0" smtClean="0"/>
              <a:t>Incoming RF signal is mixed to baseband for ADC conversion</a:t>
            </a:r>
          </a:p>
          <a:p>
            <a:r>
              <a:rPr lang="en-US" sz="2800" dirty="0" smtClean="0"/>
              <a:t>Detecting FM signals</a:t>
            </a:r>
          </a:p>
          <a:p>
            <a:pPr lvl="1"/>
            <a:r>
              <a:rPr lang="en-US" sz="2400" dirty="0" smtClean="0"/>
              <a:t>A common way is to use a Frequency-discriminator</a:t>
            </a:r>
          </a:p>
          <a:p>
            <a:pPr marL="914400" lvl="2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u="sng" dirty="0" smtClean="0"/>
          </a:p>
          <a:p>
            <a:pPr lvl="1"/>
            <a:endParaRPr lang="en-US" sz="24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957360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Phased-Locked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electronic servo loop</a:t>
            </a:r>
          </a:p>
          <a:p>
            <a:pPr lvl="1"/>
            <a:r>
              <a:rPr lang="en-US" sz="2400" u="sng" dirty="0" smtClean="0"/>
              <a:t>Reference Oscillator, Phase Detector, Low-Pass Filter, and Voltage Controlled Oscillator</a:t>
            </a:r>
          </a:p>
          <a:p>
            <a:r>
              <a:rPr lang="en-US" sz="2800" u="sng" dirty="0" smtClean="0"/>
              <a:t>This allows a radios VFO to have the stability of a crystal oscillator</a:t>
            </a:r>
          </a:p>
          <a:p>
            <a:r>
              <a:rPr lang="en-US" u="sng" dirty="0" smtClean="0"/>
              <a:t>The capture range is the frequency range over which the circuit can lock</a:t>
            </a:r>
            <a:endParaRPr lang="en-US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5029200"/>
            <a:ext cx="4343400" cy="1497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656484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Phase-Locked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/>
              <a:t>Unwanted variations Any short term variation in the phase of the output signal will </a:t>
            </a:r>
            <a:r>
              <a:rPr lang="en-US" sz="2800" i="1" u="sng" dirty="0" smtClean="0"/>
              <a:t>Phase Noise</a:t>
            </a:r>
          </a:p>
          <a:p>
            <a:pPr lvl="1"/>
            <a:r>
              <a:rPr lang="en-US" sz="2400" u="sng" dirty="0" smtClean="0"/>
              <a:t>Major spectral impurity component of PLL synthesizer </a:t>
            </a:r>
          </a:p>
          <a:p>
            <a:r>
              <a:rPr lang="en-US" sz="2800" u="sng" dirty="0" smtClean="0"/>
              <a:t>Phase-Locked Loops can also be used for FM Modulation and Demodulation</a:t>
            </a:r>
            <a:endParaRPr lang="en-US" sz="2800" u="sng" dirty="0"/>
          </a:p>
        </p:txBody>
      </p:sp>
    </p:spTree>
    <p:extLst>
      <p:ext uri="{BB962C8B-B14F-4D97-AF65-F5344CB8AC3E}">
        <p14:creationId xmlns="" xmlns:p14="http://schemas.microsoft.com/office/powerpoint/2010/main" val="32202047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Digital Synthesizers (DDS)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29200" cy="4525963"/>
          </a:xfrm>
        </p:spPr>
        <p:txBody>
          <a:bodyPr>
            <a:normAutofit lnSpcReduction="10000"/>
          </a:bodyPr>
          <a:lstStyle/>
          <a:p>
            <a:r>
              <a:rPr lang="en-US" u="sng" dirty="0" smtClean="0"/>
              <a:t>Phase Accumulator</a:t>
            </a:r>
          </a:p>
          <a:p>
            <a:pPr lvl="1"/>
            <a:r>
              <a:rPr lang="en-US" dirty="0" smtClean="0"/>
              <a:t>Reads data from the adder</a:t>
            </a:r>
          </a:p>
          <a:p>
            <a:r>
              <a:rPr lang="en-US" u="sng" dirty="0" smtClean="0"/>
              <a:t>Lookup Table</a:t>
            </a:r>
          </a:p>
          <a:p>
            <a:pPr lvl="1"/>
            <a:r>
              <a:rPr lang="en-US" u="sng" dirty="0" smtClean="0"/>
              <a:t>Contains amplitude values to create sine wave</a:t>
            </a:r>
          </a:p>
          <a:p>
            <a:r>
              <a:rPr lang="en-US" u="sng" dirty="0" smtClean="0"/>
              <a:t>Digital to Analog Converter </a:t>
            </a:r>
          </a:p>
          <a:p>
            <a:r>
              <a:rPr lang="en-US" u="sng" dirty="0" smtClean="0"/>
              <a:t>Low-pass alias filter</a:t>
            </a:r>
          </a:p>
          <a:p>
            <a:pPr lvl="1"/>
            <a:r>
              <a:rPr lang="en-US" dirty="0" smtClean="0"/>
              <a:t>Smooth's sine wave output</a:t>
            </a:r>
          </a:p>
          <a:p>
            <a:r>
              <a:rPr lang="en-US" dirty="0" smtClean="0"/>
              <a:t>No phase noise, but spurs at discrete frequencies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01368"/>
            <a:ext cx="2219037" cy="4647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18985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Common-Emitter Circuit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often used</a:t>
            </a:r>
          </a:p>
          <a:p>
            <a:r>
              <a:rPr lang="en-US" dirty="0" smtClean="0"/>
              <a:t>Input to base Output from collector</a:t>
            </a:r>
          </a:p>
          <a:p>
            <a:r>
              <a:rPr lang="en-US" u="sng" dirty="0" smtClean="0"/>
              <a:t>R1 &amp; R2 form a voltage divider for fixed bias</a:t>
            </a:r>
          </a:p>
          <a:p>
            <a:r>
              <a:rPr lang="en-US" u="sng" dirty="0" smtClean="0"/>
              <a:t>R3 is used for self bias to prevent thermal runaway</a:t>
            </a:r>
          </a:p>
          <a:p>
            <a:r>
              <a:rPr lang="en-US" dirty="0" smtClean="0"/>
              <a:t>Provides the highest gain </a:t>
            </a:r>
          </a:p>
          <a:p>
            <a:endParaRPr lang="en-US" dirty="0"/>
          </a:p>
        </p:txBody>
      </p:sp>
      <p:pic>
        <p:nvPicPr>
          <p:cNvPr id="1029" name="Picture 5" descr="C:\Users\Jim\Documents\Radio\Extra Class License Documents\Graphics and Images ECLM 10thed\E7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315369"/>
            <a:ext cx="3276600" cy="3095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6045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Filters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Passive Filters</a:t>
            </a:r>
          </a:p>
          <a:p>
            <a:pPr lvl="1"/>
            <a:r>
              <a:rPr lang="en-US" sz="2400" dirty="0" smtClean="0"/>
              <a:t>Constructed using passive components</a:t>
            </a:r>
          </a:p>
          <a:p>
            <a:pPr lvl="2"/>
            <a:r>
              <a:rPr lang="en-US" sz="2000" dirty="0" smtClean="0"/>
              <a:t>Capacitors, Inductors, Resisters</a:t>
            </a:r>
          </a:p>
          <a:p>
            <a:pPr lvl="1"/>
            <a:r>
              <a:rPr lang="en-US" sz="2400" dirty="0" smtClean="0"/>
              <a:t>Crystal</a:t>
            </a:r>
          </a:p>
          <a:p>
            <a:pPr lvl="1"/>
            <a:r>
              <a:rPr lang="en-US" sz="2400" dirty="0" smtClean="0"/>
              <a:t>Mechanical (</a:t>
            </a:r>
            <a:r>
              <a:rPr lang="en-US" sz="2400" dirty="0"/>
              <a:t>C</a:t>
            </a:r>
            <a:r>
              <a:rPr lang="en-US" sz="2400" dirty="0" smtClean="0"/>
              <a:t>ollins)</a:t>
            </a:r>
          </a:p>
          <a:p>
            <a:pPr lvl="1"/>
            <a:r>
              <a:rPr lang="en-US" sz="2400" dirty="0" smtClean="0"/>
              <a:t>Cavity (</a:t>
            </a:r>
            <a:r>
              <a:rPr lang="en-US" sz="2400" u="sng" dirty="0" smtClean="0"/>
              <a:t>Used for Repeater Duplexers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Always have insertion loss</a:t>
            </a:r>
          </a:p>
          <a:p>
            <a:r>
              <a:rPr lang="en-US" sz="2800" dirty="0" smtClean="0"/>
              <a:t>Active Filters</a:t>
            </a:r>
          </a:p>
          <a:p>
            <a:pPr lvl="1"/>
            <a:r>
              <a:rPr lang="en-US" sz="2400" dirty="0" smtClean="0"/>
              <a:t>Include an amplifying device</a:t>
            </a:r>
          </a:p>
          <a:p>
            <a:pPr lvl="2"/>
            <a:r>
              <a:rPr lang="en-US" sz="2000" dirty="0" smtClean="0"/>
              <a:t>No insertion loss, may have gain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2161096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 Classification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Low-pass</a:t>
            </a:r>
          </a:p>
          <a:p>
            <a:pPr lvl="1"/>
            <a:r>
              <a:rPr lang="en-US" sz="2400" dirty="0" smtClean="0"/>
              <a:t>Passes frequencies below the cut off frequency</a:t>
            </a:r>
          </a:p>
          <a:p>
            <a:r>
              <a:rPr lang="en-US" sz="2800" dirty="0" smtClean="0"/>
              <a:t>High-pass</a:t>
            </a:r>
          </a:p>
          <a:p>
            <a:pPr lvl="1"/>
            <a:r>
              <a:rPr lang="en-US" sz="2400" dirty="0" smtClean="0"/>
              <a:t>Passes frequencies above the cutoff frequency</a:t>
            </a:r>
          </a:p>
          <a:p>
            <a:r>
              <a:rPr lang="en-US" sz="2800" dirty="0" smtClean="0"/>
              <a:t>Band-pass</a:t>
            </a:r>
          </a:p>
          <a:p>
            <a:pPr lvl="1"/>
            <a:r>
              <a:rPr lang="en-US" sz="2400" dirty="0" smtClean="0"/>
              <a:t>Passes signal between upper and lower cutoff frequency</a:t>
            </a:r>
          </a:p>
          <a:p>
            <a:r>
              <a:rPr lang="en-US" sz="2800" dirty="0" smtClean="0"/>
              <a:t>Band Stop or Notch </a:t>
            </a:r>
          </a:p>
          <a:p>
            <a:pPr lvl="1"/>
            <a:r>
              <a:rPr lang="en-US" sz="2400" dirty="0" smtClean="0"/>
              <a:t>Rejects signals between upper and lower cutoff frequency</a:t>
            </a:r>
          </a:p>
          <a:p>
            <a:pPr lvl="2"/>
            <a:r>
              <a:rPr lang="en-US" sz="2000" u="sng" dirty="0" smtClean="0"/>
              <a:t>Used to attenuate interfering signals</a:t>
            </a:r>
          </a:p>
          <a:p>
            <a:r>
              <a:rPr lang="en-US" sz="2800" dirty="0" smtClean="0"/>
              <a:t>Cutoff frequencies are at 3db below the maximum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566143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 Design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Phase Response</a:t>
            </a:r>
          </a:p>
          <a:p>
            <a:pPr lvl="1"/>
            <a:r>
              <a:rPr lang="en-US" sz="2400" dirty="0" smtClean="0"/>
              <a:t>Shift of signal phase vs, frequency between input and output</a:t>
            </a:r>
          </a:p>
          <a:p>
            <a:pPr lvl="1"/>
            <a:r>
              <a:rPr lang="en-US" sz="2400" dirty="0" smtClean="0"/>
              <a:t>Linear response indicates smooth no ripple as frequency changes</a:t>
            </a:r>
          </a:p>
          <a:p>
            <a:pPr lvl="1"/>
            <a:r>
              <a:rPr lang="en-US" sz="2400" u="sng" dirty="0" smtClean="0"/>
              <a:t>Non-linear response can result in distortion of complex digital signals</a:t>
            </a:r>
            <a:endParaRPr lang="en-US" sz="2400" dirty="0"/>
          </a:p>
          <a:p>
            <a:r>
              <a:rPr lang="en-US" dirty="0" smtClean="0"/>
              <a:t>Ringing</a:t>
            </a:r>
          </a:p>
          <a:p>
            <a:pPr lvl="1"/>
            <a:r>
              <a:rPr lang="en-US" u="sng" dirty="0" smtClean="0"/>
              <a:t>Oscillations continue after signal is removed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54828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 Types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14850" cy="4525963"/>
          </a:xfrm>
        </p:spPr>
        <p:txBody>
          <a:bodyPr/>
          <a:lstStyle/>
          <a:p>
            <a:r>
              <a:rPr lang="en-US" dirty="0" smtClean="0"/>
              <a:t>Butterworth</a:t>
            </a:r>
          </a:p>
          <a:p>
            <a:pPr lvl="1"/>
            <a:r>
              <a:rPr lang="en-US" dirty="0" err="1" smtClean="0"/>
              <a:t>Passband</a:t>
            </a:r>
            <a:r>
              <a:rPr lang="en-US" dirty="0" smtClean="0"/>
              <a:t> and </a:t>
            </a:r>
            <a:r>
              <a:rPr lang="en-US" dirty="0" err="1" smtClean="0"/>
              <a:t>stopband</a:t>
            </a:r>
            <a:r>
              <a:rPr lang="en-US" dirty="0" smtClean="0"/>
              <a:t> are flat</a:t>
            </a:r>
          </a:p>
          <a:p>
            <a:r>
              <a:rPr lang="en-US" dirty="0" err="1" smtClean="0"/>
              <a:t>Chebyshev</a:t>
            </a:r>
            <a:endParaRPr lang="en-US" dirty="0" smtClean="0"/>
          </a:p>
          <a:p>
            <a:pPr lvl="1"/>
            <a:r>
              <a:rPr lang="en-US" u="sng" dirty="0" smtClean="0"/>
              <a:t>Ripple in the </a:t>
            </a:r>
            <a:r>
              <a:rPr lang="en-US" u="sng" dirty="0" err="1" smtClean="0"/>
              <a:t>passband</a:t>
            </a:r>
            <a:endParaRPr lang="en-US" u="sng" dirty="0" smtClean="0"/>
          </a:p>
          <a:p>
            <a:pPr lvl="1"/>
            <a:r>
              <a:rPr lang="en-US" u="sng" dirty="0" smtClean="0"/>
              <a:t>Sharper cutoff transition</a:t>
            </a:r>
          </a:p>
          <a:p>
            <a:r>
              <a:rPr lang="en-US" dirty="0" smtClean="0"/>
              <a:t>Elliptical</a:t>
            </a:r>
          </a:p>
          <a:p>
            <a:pPr lvl="1"/>
            <a:r>
              <a:rPr lang="en-US" u="sng" dirty="0" smtClean="0"/>
              <a:t>Notches in </a:t>
            </a:r>
            <a:r>
              <a:rPr lang="en-US" u="sng" dirty="0" err="1" smtClean="0"/>
              <a:t>passband</a:t>
            </a:r>
            <a:r>
              <a:rPr lang="en-US" u="sng" dirty="0" smtClean="0"/>
              <a:t> and </a:t>
            </a:r>
            <a:r>
              <a:rPr lang="en-US" u="sng" dirty="0" err="1" smtClean="0"/>
              <a:t>stopband</a:t>
            </a:r>
            <a:endParaRPr lang="en-US" u="sng" dirty="0" smtClean="0"/>
          </a:p>
          <a:p>
            <a:pPr lvl="1"/>
            <a:r>
              <a:rPr lang="en-US" u="sng" dirty="0" smtClean="0"/>
              <a:t>Sharpest cutoff</a:t>
            </a:r>
          </a:p>
          <a:p>
            <a:pPr lvl="1"/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972050" y="1600200"/>
            <a:ext cx="371475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891" y="1995523"/>
            <a:ext cx="3786861" cy="32688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4657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 Filters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Used in receiver IF stages to obtain narrow bandwidth to filter out adjacent signals</a:t>
            </a:r>
          </a:p>
          <a:p>
            <a:pPr lvl="1"/>
            <a:r>
              <a:rPr lang="en-US" sz="2400" dirty="0" smtClean="0"/>
              <a:t>Normally a Crystal Lattice filter is made from quartz crystals and has narrow bandwidth and steep response curves</a:t>
            </a:r>
          </a:p>
          <a:p>
            <a:pPr lvl="1"/>
            <a:r>
              <a:rPr lang="en-US" sz="2400" u="sng" dirty="0" smtClean="0"/>
              <a:t>The bandwidth and response curve are determined by the crystal frequencies</a:t>
            </a:r>
          </a:p>
          <a:p>
            <a:pPr lvl="1"/>
            <a:r>
              <a:rPr lang="en-US" sz="2400" u="sng" dirty="0" smtClean="0"/>
              <a:t>A Jones filter is a special type of Crystal Lattice filter with a variable bandwidth</a:t>
            </a:r>
            <a:endParaRPr lang="en-US" sz="2000" u="sng" dirty="0" smtClean="0"/>
          </a:p>
          <a:p>
            <a:r>
              <a:rPr lang="en-US" sz="2800" dirty="0" smtClean="0"/>
              <a:t>Crystal Lattice filter are used in SSB transmitters to filter out unwanted sideband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2032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Filters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Can be built without inductors</a:t>
            </a:r>
          </a:p>
          <a:p>
            <a:r>
              <a:rPr lang="en-US" sz="2800" u="sng" dirty="0" smtClean="0"/>
              <a:t>No insertion loss &amp; can have gain</a:t>
            </a:r>
            <a:endParaRPr lang="en-US" sz="2400" u="sng" dirty="0" smtClean="0"/>
          </a:p>
          <a:p>
            <a:r>
              <a:rPr lang="en-US" sz="2800" dirty="0" smtClean="0"/>
              <a:t>Normally built with Op-amps</a:t>
            </a:r>
          </a:p>
          <a:p>
            <a:pPr lvl="1"/>
            <a:r>
              <a:rPr lang="en-US" sz="2400" u="sng" dirty="0" smtClean="0"/>
              <a:t>Gain and frequency determined by external capacitance and resistance values</a:t>
            </a:r>
          </a:p>
          <a:p>
            <a:pPr lvl="1"/>
            <a:r>
              <a:rPr lang="en-US" sz="2400" u="sng" dirty="0" smtClean="0"/>
              <a:t>Use polystyrene capacitors to improve stability</a:t>
            </a:r>
          </a:p>
          <a:p>
            <a:r>
              <a:rPr lang="en-US" sz="2800" u="sng" dirty="0" smtClean="0"/>
              <a:t>Best suited for audio filtering in receivers</a:t>
            </a:r>
          </a:p>
          <a:p>
            <a:r>
              <a:rPr lang="en-US" sz="2800" dirty="0" smtClean="0"/>
              <a:t>Easily available low cost parts</a:t>
            </a:r>
          </a:p>
          <a:p>
            <a:r>
              <a:rPr lang="en-US" sz="2800" dirty="0" smtClean="0"/>
              <a:t>May have ringing and audio instability</a:t>
            </a:r>
          </a:p>
          <a:p>
            <a:pPr lvl="1"/>
            <a:r>
              <a:rPr lang="en-US" sz="2400" u="sng" dirty="0" smtClean="0"/>
              <a:t>Restrict gain and Q to reduce this problem</a:t>
            </a:r>
          </a:p>
          <a:p>
            <a:pPr lvl="1"/>
            <a:endParaRPr lang="en-US" sz="2400" dirty="0" smtClean="0"/>
          </a:p>
          <a:p>
            <a:endParaRPr lang="en-US" u="sng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357179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Signal Processing (DSP)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Adaptive processing</a:t>
            </a:r>
          </a:p>
          <a:p>
            <a:pPr lvl="1"/>
            <a:r>
              <a:rPr lang="en-US" sz="2400" dirty="0" smtClean="0"/>
              <a:t>Software can recognize and adopt to different signals and conditions</a:t>
            </a:r>
          </a:p>
          <a:p>
            <a:pPr lvl="1"/>
            <a:r>
              <a:rPr lang="en-US" sz="2400" dirty="0" smtClean="0"/>
              <a:t>No tuning required</a:t>
            </a:r>
          </a:p>
          <a:p>
            <a:pPr lvl="1"/>
            <a:r>
              <a:rPr lang="en-US" sz="2400" u="sng" dirty="0" smtClean="0"/>
              <a:t>Can be used to remove unwanted noise from a received SSB signal</a:t>
            </a:r>
          </a:p>
          <a:p>
            <a:r>
              <a:rPr lang="en-US" sz="2800" dirty="0" smtClean="0"/>
              <a:t>Can build filters that are impossible with hardware</a:t>
            </a:r>
          </a:p>
          <a:p>
            <a:pPr lvl="1"/>
            <a:r>
              <a:rPr lang="en-US" sz="2400" dirty="0" smtClean="0"/>
              <a:t>“Brick Wall” filters approach shape factor of 1.0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75815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 Matching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If load and source impedances are not equal, an impedance matching network is needed </a:t>
            </a:r>
          </a:p>
          <a:p>
            <a:r>
              <a:rPr lang="en-US" sz="2800" dirty="0" smtClean="0"/>
              <a:t>Assuming a source impedance of 50</a:t>
            </a:r>
            <a:r>
              <a:rPr lang="el-GR" sz="2800" dirty="0" smtClean="0">
                <a:latin typeface="Cambria Math"/>
                <a:ea typeface="Cambria Math"/>
              </a:rPr>
              <a:t>Ω</a:t>
            </a:r>
            <a:r>
              <a:rPr lang="en-US" sz="2800" dirty="0" smtClean="0">
                <a:latin typeface="Cambria Math"/>
                <a:ea typeface="Cambria Math"/>
              </a:rPr>
              <a:t>, the matching network must:</a:t>
            </a:r>
          </a:p>
          <a:p>
            <a:pPr lvl="1"/>
            <a:r>
              <a:rPr lang="en-US" sz="2400" u="sng" dirty="0" smtClean="0">
                <a:latin typeface="Cambria Math"/>
                <a:ea typeface="Cambria Math"/>
              </a:rPr>
              <a:t>Cancel the reactive portion of the load impedance</a:t>
            </a:r>
          </a:p>
          <a:p>
            <a:pPr lvl="1"/>
            <a:r>
              <a:rPr lang="en-US" sz="2400" u="sng" dirty="0" smtClean="0">
                <a:latin typeface="Cambria Math"/>
                <a:ea typeface="Cambria Math"/>
              </a:rPr>
              <a:t>Transform the resistive component to 50</a:t>
            </a:r>
            <a:r>
              <a:rPr lang="el-GR" sz="2400" u="sng" dirty="0" smtClean="0">
                <a:latin typeface="Cambria Math"/>
                <a:ea typeface="Cambria Math"/>
              </a:rPr>
              <a:t>Ω</a:t>
            </a:r>
            <a:endParaRPr lang="en-US" sz="2400" u="sng" dirty="0"/>
          </a:p>
        </p:txBody>
      </p:sp>
    </p:spTree>
    <p:extLst>
      <p:ext uri="{BB962C8B-B14F-4D97-AF65-F5344CB8AC3E}">
        <p14:creationId xmlns="" xmlns:p14="http://schemas.microsoft.com/office/powerpoint/2010/main" val="27800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 Matching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L-Networks</a:t>
            </a:r>
          </a:p>
          <a:p>
            <a:pPr lvl="1"/>
            <a:r>
              <a:rPr lang="en-US" sz="2400" dirty="0" smtClean="0"/>
              <a:t>Can match virtually any 2 impedances</a:t>
            </a:r>
          </a:p>
          <a:p>
            <a:pPr lvl="1"/>
            <a:r>
              <a:rPr lang="en-US" sz="2400" dirty="0" smtClean="0"/>
              <a:t>Q is fixed</a:t>
            </a:r>
          </a:p>
          <a:p>
            <a:pPr lvl="1"/>
            <a:r>
              <a:rPr lang="en-US" sz="2400" dirty="0" smtClean="0"/>
              <a:t>Usually can only operate on one frequency band</a:t>
            </a:r>
          </a:p>
          <a:p>
            <a:r>
              <a:rPr lang="en-US" sz="2800" dirty="0" smtClean="0"/>
              <a:t>T-Networks</a:t>
            </a:r>
          </a:p>
          <a:p>
            <a:pPr lvl="1"/>
            <a:r>
              <a:rPr lang="en-US" sz="2400" dirty="0" smtClean="0"/>
              <a:t>Commonly used in antenna coupling equipment</a:t>
            </a:r>
          </a:p>
          <a:p>
            <a:pPr lvl="1"/>
            <a:r>
              <a:rPr lang="en-US" sz="2400" dirty="0" smtClean="0"/>
              <a:t>Can match wide range of impedances</a:t>
            </a:r>
          </a:p>
          <a:p>
            <a:pPr lvl="1"/>
            <a:r>
              <a:rPr lang="en-US" sz="2400" u="sng" dirty="0" smtClean="0"/>
              <a:t>It also acts as a band-pass filter</a:t>
            </a:r>
          </a:p>
          <a:p>
            <a:pPr lvl="1"/>
            <a:endParaRPr lang="en-US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007" b="22966"/>
          <a:stretch/>
        </p:blipFill>
        <p:spPr bwMode="auto">
          <a:xfrm>
            <a:off x="6629400" y="1752600"/>
            <a:ext cx="2291862" cy="1019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648200"/>
            <a:ext cx="23409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7142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 Impedance Matching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Pi and Pi-L Networks</a:t>
            </a:r>
          </a:p>
          <a:p>
            <a:pPr lvl="1"/>
            <a:r>
              <a:rPr lang="en-US" sz="2400" u="sng" dirty="0"/>
              <a:t>An inductor </a:t>
            </a:r>
            <a:r>
              <a:rPr lang="en-US" sz="2400" u="sng" dirty="0" smtClean="0"/>
              <a:t>is between the input </a:t>
            </a:r>
            <a:r>
              <a:rPr lang="en-US" sz="2400" u="sng" dirty="0"/>
              <a:t>and output with capacitors on each side going to </a:t>
            </a:r>
            <a:r>
              <a:rPr lang="en-US" sz="2400" u="sng" dirty="0" smtClean="0"/>
              <a:t>ground</a:t>
            </a:r>
          </a:p>
          <a:p>
            <a:pPr lvl="1"/>
            <a:r>
              <a:rPr lang="en-US" sz="2400" u="sng" dirty="0" smtClean="0"/>
              <a:t>Equivalent to two L-networks connected back-to-back</a:t>
            </a:r>
            <a:endParaRPr lang="en-US" sz="2400" u="sng" dirty="0"/>
          </a:p>
          <a:p>
            <a:pPr lvl="1"/>
            <a:r>
              <a:rPr lang="en-US" sz="2400" u="sng" dirty="0" smtClean="0"/>
              <a:t>The Q can be varied compared to a fixed Q for L-networks</a:t>
            </a:r>
          </a:p>
          <a:p>
            <a:pPr lvl="1"/>
            <a:r>
              <a:rPr lang="en-US" sz="2400" u="sng" dirty="0" smtClean="0"/>
              <a:t>A Pi-L network has an additional series inductor on the output and greater harmonic suppression</a:t>
            </a:r>
          </a:p>
          <a:p>
            <a:pPr lvl="1"/>
            <a:r>
              <a:rPr lang="en-US" sz="2400" u="sng" dirty="0" smtClean="0"/>
              <a:t>On a power amplifier the tuning capacitor is </a:t>
            </a:r>
            <a:r>
              <a:rPr lang="en-US" sz="2400" u="sng" dirty="0" err="1" smtClean="0"/>
              <a:t>adusted</a:t>
            </a:r>
            <a:r>
              <a:rPr lang="en-US" sz="2400" u="sng" dirty="0" smtClean="0"/>
              <a:t> for minimum plate current and the load capacitor is adjusted for maximum permissible plate current</a:t>
            </a:r>
          </a:p>
          <a:p>
            <a:pPr lvl="1"/>
            <a:endParaRPr lang="en-US" sz="2400" u="sng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487" y="5715000"/>
            <a:ext cx="19081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9907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Base Circuit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Input on Emitter output on collector</a:t>
            </a:r>
          </a:p>
          <a:p>
            <a:r>
              <a:rPr lang="en-US" dirty="0" smtClean="0"/>
              <a:t>Low impedance input</a:t>
            </a:r>
          </a:p>
          <a:p>
            <a:r>
              <a:rPr lang="en-US" dirty="0" smtClean="0"/>
              <a:t>High impedance output</a:t>
            </a:r>
          </a:p>
          <a:p>
            <a:r>
              <a:rPr lang="en-US" dirty="0" smtClean="0"/>
              <a:t>Primarily used as an impedance converter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09800"/>
            <a:ext cx="36195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7595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Voltage Regulators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 conduction is of a control element is varied to maintain a constant output voltage</a:t>
            </a:r>
          </a:p>
          <a:p>
            <a:r>
              <a:rPr lang="en-US" sz="2800" dirty="0" smtClean="0"/>
              <a:t>Shunt Regulators</a:t>
            </a:r>
          </a:p>
          <a:p>
            <a:pPr lvl="1"/>
            <a:r>
              <a:rPr lang="en-US" sz="2400" dirty="0" smtClean="0"/>
              <a:t>Maximum current flows all of the time</a:t>
            </a:r>
          </a:p>
          <a:p>
            <a:pPr lvl="1"/>
            <a:r>
              <a:rPr lang="en-US" sz="2400" u="sng" dirty="0" smtClean="0"/>
              <a:t>Has a constant load on the unregulated power source</a:t>
            </a:r>
          </a:p>
          <a:p>
            <a:r>
              <a:rPr lang="en-US" sz="2800" dirty="0" smtClean="0"/>
              <a:t>Series Regulator</a:t>
            </a:r>
          </a:p>
          <a:p>
            <a:pPr lvl="1"/>
            <a:r>
              <a:rPr lang="en-US" sz="2400" u="sng" dirty="0" smtClean="0"/>
              <a:t>Good efficiency compared to shunt regulator</a:t>
            </a:r>
          </a:p>
          <a:p>
            <a:pPr lvl="1"/>
            <a:r>
              <a:rPr lang="en-US" sz="2400" dirty="0" smtClean="0"/>
              <a:t>Only the current required by the load flows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u="sng" dirty="0" smtClean="0"/>
          </a:p>
          <a:p>
            <a:pPr lvl="1"/>
            <a:endParaRPr lang="en-US" sz="24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439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Regulator Circuit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u="sng" dirty="0" smtClean="0"/>
              <a:t>Q1 increases the current handling capability</a:t>
            </a:r>
          </a:p>
          <a:p>
            <a:r>
              <a:rPr lang="en-US" sz="2400" u="sng" dirty="0" smtClean="0"/>
              <a:t>C1 is a filter capacitor</a:t>
            </a:r>
          </a:p>
          <a:p>
            <a:r>
              <a:rPr lang="en-US" sz="2400" u="sng" dirty="0" smtClean="0"/>
              <a:t>C2 bypasses hum around D1</a:t>
            </a:r>
          </a:p>
          <a:p>
            <a:r>
              <a:rPr lang="en-US" sz="2400" u="sng" dirty="0" smtClean="0"/>
              <a:t>C3 prevents self oscillation</a:t>
            </a:r>
          </a:p>
          <a:p>
            <a:r>
              <a:rPr lang="en-US" sz="2400" u="sng" dirty="0" smtClean="0"/>
              <a:t>R1 supplies current to D1</a:t>
            </a:r>
          </a:p>
          <a:p>
            <a:r>
              <a:rPr lang="en-US" sz="2400" u="sng" dirty="0" smtClean="0"/>
              <a:t>R2 provides a constant minimum load to Q1</a:t>
            </a:r>
          </a:p>
          <a:p>
            <a:r>
              <a:rPr lang="en-US" sz="2400" u="sng" dirty="0" smtClean="0"/>
              <a:t>D1 is a </a:t>
            </a:r>
            <a:r>
              <a:rPr lang="en-US" sz="2400" u="sng" dirty="0" err="1" smtClean="0"/>
              <a:t>Zener</a:t>
            </a:r>
            <a:r>
              <a:rPr lang="en-US" sz="2400" u="sng" dirty="0" smtClean="0"/>
              <a:t> diode which provides a voltage reference</a:t>
            </a:r>
          </a:p>
          <a:p>
            <a:pPr lvl="1"/>
            <a:r>
              <a:rPr lang="en-US" sz="2000" u="sng" dirty="0" err="1" smtClean="0"/>
              <a:t>Zener</a:t>
            </a:r>
            <a:r>
              <a:rPr lang="en-US" sz="2000" u="sng" dirty="0" smtClean="0"/>
              <a:t> diodes provide a stable reference voltage</a:t>
            </a:r>
            <a:endParaRPr lang="en-US" sz="2000" u="sng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22769"/>
            <a:ext cx="4038600" cy="3280824"/>
          </a:xfrm>
        </p:spPr>
      </p:pic>
    </p:spTree>
    <p:extLst>
      <p:ext uri="{BB962C8B-B14F-4D97-AF65-F5344CB8AC3E}">
        <p14:creationId xmlns="" xmlns:p14="http://schemas.microsoft.com/office/powerpoint/2010/main" val="249396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Power Supplies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Switching Regulators</a:t>
            </a:r>
          </a:p>
          <a:p>
            <a:pPr lvl="1"/>
            <a:r>
              <a:rPr lang="en-US" sz="2400" u="sng" dirty="0" smtClean="0"/>
              <a:t>The control device’s duty cycle is controlled to produce a constant average voltage</a:t>
            </a:r>
          </a:p>
          <a:p>
            <a:pPr lvl="1"/>
            <a:r>
              <a:rPr lang="en-US" sz="2400" u="sng" dirty="0" smtClean="0"/>
              <a:t>By using a high frequency inverter design the transformers and filter components are smaller and lighter</a:t>
            </a:r>
          </a:p>
          <a:p>
            <a:r>
              <a:rPr lang="en-US" sz="2800" dirty="0" smtClean="0"/>
              <a:t>High Voltage supply capacitors</a:t>
            </a:r>
          </a:p>
          <a:p>
            <a:pPr lvl="1"/>
            <a:r>
              <a:rPr lang="en-US" sz="2400" u="sng" dirty="0" smtClean="0"/>
              <a:t>Connecting series to increase voltage handling</a:t>
            </a:r>
          </a:p>
          <a:p>
            <a:pPr lvl="2"/>
            <a:r>
              <a:rPr lang="en-US" sz="2000" dirty="0" smtClean="0"/>
              <a:t>To equalize the voltage drop across each capacitor</a:t>
            </a:r>
          </a:p>
          <a:p>
            <a:pPr lvl="2"/>
            <a:r>
              <a:rPr lang="en-US" sz="2000" dirty="0" smtClean="0"/>
              <a:t>To provide a safety bleeder</a:t>
            </a:r>
          </a:p>
          <a:p>
            <a:pPr lvl="2"/>
            <a:r>
              <a:rPr lang="en-US" sz="2000" dirty="0" smtClean="0"/>
              <a:t>To provide a minimum load current</a:t>
            </a:r>
          </a:p>
          <a:p>
            <a:pPr lvl="1"/>
            <a:r>
              <a:rPr lang="en-US" sz="2400" dirty="0" smtClean="0"/>
              <a:t>Step-start Circuit</a:t>
            </a:r>
          </a:p>
          <a:p>
            <a:pPr lvl="2"/>
            <a:r>
              <a:rPr lang="en-US" sz="2000" dirty="0" smtClean="0"/>
              <a:t>Allows filter capacitors to charge gradually </a:t>
            </a:r>
          </a:p>
          <a:p>
            <a:r>
              <a:rPr lang="en-US" sz="3000" dirty="0" smtClean="0"/>
              <a:t>A bleeder resistor is used improve output regulation on Unregulated power supplies</a:t>
            </a:r>
          </a:p>
          <a:p>
            <a:pPr lvl="2"/>
            <a:endParaRPr lang="en-US" sz="2000" dirty="0" smtClean="0"/>
          </a:p>
          <a:p>
            <a:pPr lvl="1"/>
            <a:endParaRPr lang="en-US" dirty="0" smtClean="0"/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12400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Collector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Also, Emitter Follower</a:t>
            </a:r>
          </a:p>
          <a:p>
            <a:r>
              <a:rPr lang="en-US" dirty="0" smtClean="0"/>
              <a:t>High input and low output impedance</a:t>
            </a:r>
          </a:p>
          <a:p>
            <a:r>
              <a:rPr lang="en-US" u="sng" dirty="0" smtClean="0"/>
              <a:t>Output coupling capacitor C2</a:t>
            </a:r>
          </a:p>
          <a:p>
            <a:r>
              <a:rPr lang="en-US" u="sng" dirty="0" smtClean="0"/>
              <a:t>R is the Emitter load resistor</a:t>
            </a:r>
          </a:p>
          <a:p>
            <a:r>
              <a:rPr lang="en-US" dirty="0" smtClean="0"/>
              <a:t>Often used as buffer amplifiers</a:t>
            </a:r>
          </a:p>
          <a:p>
            <a:pPr marL="0" indent="0">
              <a:buNone/>
            </a:pPr>
            <a:endParaRPr lang="en-US" u="sng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 descr="C:\Users\Jim\Documents\Radio\Extra Class License Documents\Graphics and Images ECLM 10thed\E7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09800"/>
            <a:ext cx="3152775" cy="32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16224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 Amp Amplifiers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Amplifies DC as well as AC signals</a:t>
            </a:r>
          </a:p>
          <a:p>
            <a:r>
              <a:rPr lang="en-US" u="sng" dirty="0" smtClean="0"/>
              <a:t>Direct coupled, with High input and low output impedance</a:t>
            </a:r>
          </a:p>
          <a:p>
            <a:r>
              <a:rPr lang="en-US" dirty="0" smtClean="0"/>
              <a:t>Have two inputs </a:t>
            </a:r>
          </a:p>
          <a:p>
            <a:pPr lvl="1"/>
            <a:r>
              <a:rPr lang="en-US" dirty="0" smtClean="0"/>
              <a:t>Inverting (-)</a:t>
            </a:r>
          </a:p>
          <a:p>
            <a:pPr lvl="1"/>
            <a:r>
              <a:rPr lang="en-US" dirty="0" smtClean="0"/>
              <a:t>Non-inverting (+)</a:t>
            </a:r>
          </a:p>
          <a:p>
            <a:r>
              <a:rPr lang="en-US" dirty="0" smtClean="0"/>
              <a:t>Amplifies the difference between the two inputs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 descr="C:\Users\Jim\Documents\Radio\Extra Class License Documents\Graphics and Images ECLM 10thed\E7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981200"/>
            <a:ext cx="3571875" cy="2933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43362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 Amp Characteristics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Ideal Op </a:t>
            </a:r>
            <a:r>
              <a:rPr lang="en-US" dirty="0" smtClean="0"/>
              <a:t>Amp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Infinite input impedance</a:t>
            </a:r>
          </a:p>
          <a:p>
            <a:r>
              <a:rPr lang="en-US" dirty="0" smtClean="0"/>
              <a:t>Zero output impedance</a:t>
            </a:r>
          </a:p>
          <a:p>
            <a:r>
              <a:rPr lang="en-US" u="sng" dirty="0" smtClean="0"/>
              <a:t>Infinite voltage gain</a:t>
            </a:r>
          </a:p>
          <a:p>
            <a:r>
              <a:rPr lang="en-US" dirty="0" smtClean="0"/>
              <a:t>Flat frequency response</a:t>
            </a:r>
          </a:p>
          <a:p>
            <a:r>
              <a:rPr lang="en-US" dirty="0" smtClean="0"/>
              <a:t>Zero output when the input is zero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Practical Op Amp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u="sng" dirty="0" smtClean="0"/>
              <a:t>Very high input impedance</a:t>
            </a:r>
          </a:p>
          <a:p>
            <a:r>
              <a:rPr lang="en-US" u="sng" dirty="0" smtClean="0"/>
              <a:t>Very low output impedance</a:t>
            </a:r>
          </a:p>
          <a:p>
            <a:r>
              <a:rPr lang="en-US" dirty="0" smtClean="0"/>
              <a:t>As high as 120 DB (open loop) gain</a:t>
            </a:r>
          </a:p>
          <a:p>
            <a:r>
              <a:rPr lang="en-US" dirty="0" smtClean="0"/>
              <a:t>Gain decreases with frequency in an open loop circuit</a:t>
            </a:r>
          </a:p>
          <a:p>
            <a:r>
              <a:rPr lang="en-US" dirty="0" smtClean="0"/>
              <a:t>Small output with zero input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82267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 Amp Basic Circuit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Gain and frequency response determined by feedback components</a:t>
            </a:r>
          </a:p>
          <a:p>
            <a:r>
              <a:rPr lang="en-US" u="sng" dirty="0" smtClean="0"/>
              <a:t>Voltage gain is determined by the values of R1 and R</a:t>
            </a:r>
            <a:r>
              <a:rPr lang="en-US" u="sng" baseline="-25000" dirty="0" smtClean="0"/>
              <a:t>F</a:t>
            </a:r>
          </a:p>
          <a:p>
            <a:pPr lvl="1"/>
            <a:r>
              <a:rPr lang="en-US" u="sng" dirty="0" smtClean="0"/>
              <a:t>|A</a:t>
            </a:r>
            <a:r>
              <a:rPr lang="en-US" u="sng" baseline="-25000" dirty="0" smtClean="0"/>
              <a:t>V</a:t>
            </a:r>
            <a:r>
              <a:rPr lang="en-US" u="sng" dirty="0" smtClean="0"/>
              <a:t>|=R</a:t>
            </a:r>
            <a:r>
              <a:rPr lang="en-US" u="sng" baseline="-25000" dirty="0" smtClean="0"/>
              <a:t>F</a:t>
            </a:r>
            <a:r>
              <a:rPr lang="en-US" u="sng" dirty="0" smtClean="0"/>
              <a:t> / R1</a:t>
            </a:r>
          </a:p>
          <a:p>
            <a:r>
              <a:rPr lang="en-US" dirty="0" smtClean="0"/>
              <a:t>As this example circuit is using the inverting input the result will be negative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 descr="C:\Users\Jim\Documents\Radio\Extra Class License Documents\Graphics and Images ECLM 10thed\E7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62150"/>
            <a:ext cx="3571875" cy="2933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62890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Tubes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Compared to Transistors</a:t>
            </a:r>
          </a:p>
          <a:p>
            <a:pPr lvl="1"/>
            <a:r>
              <a:rPr lang="en-US" dirty="0" smtClean="0"/>
              <a:t>Grid - Base</a:t>
            </a:r>
          </a:p>
          <a:p>
            <a:pPr lvl="1"/>
            <a:r>
              <a:rPr lang="en-US" dirty="0" smtClean="0"/>
              <a:t>Cathode - Emitter</a:t>
            </a:r>
          </a:p>
          <a:p>
            <a:pPr lvl="1"/>
            <a:r>
              <a:rPr lang="en-US" dirty="0" smtClean="0"/>
              <a:t>Plate – Collector</a:t>
            </a:r>
          </a:p>
          <a:p>
            <a:r>
              <a:rPr lang="en-US" dirty="0" smtClean="0"/>
              <a:t>Circuits</a:t>
            </a:r>
          </a:p>
          <a:p>
            <a:pPr lvl="1"/>
            <a:r>
              <a:rPr lang="en-US" dirty="0" smtClean="0"/>
              <a:t>Common Cathode</a:t>
            </a:r>
          </a:p>
          <a:p>
            <a:pPr lvl="2"/>
            <a:r>
              <a:rPr lang="en-US" dirty="0" smtClean="0"/>
              <a:t>High input impedance, Power Gain</a:t>
            </a:r>
          </a:p>
          <a:p>
            <a:pPr lvl="1"/>
            <a:r>
              <a:rPr lang="en-US" dirty="0" smtClean="0"/>
              <a:t>Grounded Grid</a:t>
            </a:r>
          </a:p>
          <a:p>
            <a:pPr lvl="2"/>
            <a:r>
              <a:rPr lang="en-US" u="sng" dirty="0" smtClean="0"/>
              <a:t>Low input impedance, matches well to 50 ohms</a:t>
            </a:r>
            <a:endParaRPr lang="en-US" u="sng" dirty="0"/>
          </a:p>
        </p:txBody>
      </p:sp>
    </p:spTree>
    <p:extLst>
      <p:ext uri="{BB962C8B-B14F-4D97-AF65-F5344CB8AC3E}">
        <p14:creationId xmlns="" xmlns:p14="http://schemas.microsoft.com/office/powerpoint/2010/main" val="2575871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4612</TotalTime>
  <Words>1987</Words>
  <Application>Microsoft Office PowerPoint</Application>
  <PresentationFormat>On-screen Show (4:3)</PresentationFormat>
  <Paragraphs>343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Electronic Circuits</vt:lpstr>
      <vt:lpstr>Amplifiers</vt:lpstr>
      <vt:lpstr>Common-Emitter Circuit</vt:lpstr>
      <vt:lpstr>Common Base Circuit</vt:lpstr>
      <vt:lpstr>Common Collector</vt:lpstr>
      <vt:lpstr>Op Amp Amplifiers</vt:lpstr>
      <vt:lpstr>OP Amp Characteristics</vt:lpstr>
      <vt:lpstr>Op Amp Basic Circuit</vt:lpstr>
      <vt:lpstr>Vacuum Tubes</vt:lpstr>
      <vt:lpstr>Amplifier Classes</vt:lpstr>
      <vt:lpstr>Distortion and Intermodulation</vt:lpstr>
      <vt:lpstr>Selecting Operating Class</vt:lpstr>
      <vt:lpstr>Instability and Parasitic Oscillation</vt:lpstr>
      <vt:lpstr>VHF, UHF &amp; Microwave Amplifiers</vt:lpstr>
      <vt:lpstr>Oscillator Circuits and Characteristics</vt:lpstr>
      <vt:lpstr>RF Oscillators</vt:lpstr>
      <vt:lpstr>Crystals</vt:lpstr>
      <vt:lpstr>Variable Frequency Oscillator (VFO)</vt:lpstr>
      <vt:lpstr>Microwave Oscillators</vt:lpstr>
      <vt:lpstr>Digital Signal Processing (DSP)</vt:lpstr>
      <vt:lpstr>Mixers</vt:lpstr>
      <vt:lpstr>Modulators</vt:lpstr>
      <vt:lpstr>Single Sideband (SSB)</vt:lpstr>
      <vt:lpstr>Frequency Modulation (FM)</vt:lpstr>
      <vt:lpstr>Pre-emphasis &amp; De-emphasis</vt:lpstr>
      <vt:lpstr>Detectors &amp; Demodulators</vt:lpstr>
      <vt:lpstr>Phased-Locked Loops</vt:lpstr>
      <vt:lpstr>Phase-Locked Loops</vt:lpstr>
      <vt:lpstr>Direct Digital Synthesizers (DDS)</vt:lpstr>
      <vt:lpstr>Passive Filters</vt:lpstr>
      <vt:lpstr>Filter Classification</vt:lpstr>
      <vt:lpstr>Filter Design Definitions</vt:lpstr>
      <vt:lpstr>Filter Types</vt:lpstr>
      <vt:lpstr>Crystal Filters</vt:lpstr>
      <vt:lpstr>Active Filters</vt:lpstr>
      <vt:lpstr>Digital Signal Processing (DSP)</vt:lpstr>
      <vt:lpstr>Impedance Matching</vt:lpstr>
      <vt:lpstr>Impedance Matching Networks</vt:lpstr>
      <vt:lpstr>Pi Impedance Matching</vt:lpstr>
      <vt:lpstr>Linear Voltage Regulators</vt:lpstr>
      <vt:lpstr>Linear Regulator Circuit</vt:lpstr>
      <vt:lpstr>Other Power Supplies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 Circuits</dc:title>
  <dc:creator>Jim Richardson</dc:creator>
  <cp:lastModifiedBy>Richard W. Crockett</cp:lastModifiedBy>
  <cp:revision>135</cp:revision>
  <dcterms:created xsi:type="dcterms:W3CDTF">2014-02-06T16:45:21Z</dcterms:created>
  <dcterms:modified xsi:type="dcterms:W3CDTF">2014-11-23T03:08:03Z</dcterms:modified>
</cp:coreProperties>
</file>